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verage"/>
      <p:regular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37A3B55-ED9F-43D1-AB7E-38AFCC75540B}">
  <a:tblStyle styleId="{537A3B55-ED9F-43D1-AB7E-38AFCC75540B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D6A2D538-4F17-438C-8065-A912BDE322E4}" styleName="Table_1"/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-regular.fntdata"/><Relationship Id="rId16" Type="http://schemas.openxmlformats.org/officeDocument/2006/relationships/font" Target="fonts/Averag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Fling Machine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Addison Matthews and Tim Shoul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Final Outcome 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catapult was more accurate than it was precise. We hit 9 out of 10 in the target zone, but the shots varied throughout the zone. So while we may not have been precise, we were </a:t>
            </a:r>
            <a:r>
              <a:rPr lang="en"/>
              <a:t>incredibly</a:t>
            </a:r>
            <a:r>
              <a:rPr lang="en"/>
              <a:t> accurate.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6" y="1152475"/>
            <a:ext cx="4309875" cy="23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9812" y="1017724"/>
            <a:ext cx="5684374" cy="376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Designing It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The goal was to construct a machine that would launch a ping-pong ball 10 feet every time we fired it. We also wanted this to cheap and easy to build. </a:t>
            </a:r>
          </a:p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4832400" y="1152475"/>
            <a:ext cx="39999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We generated concepts that roughly matched what we saw online.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0746" y="2558349"/>
            <a:ext cx="2169899" cy="216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Designing It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25150"/>
            <a:ext cx="3907500" cy="377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Our solution was to construct our concept but with a larger lever to shoot the ping-pong ball further.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4955975" y="1125150"/>
            <a:ext cx="37371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B7B7B7"/>
                </a:solidFill>
                <a:latin typeface="Average"/>
                <a:ea typeface="Average"/>
                <a:cs typeface="Average"/>
                <a:sym typeface="Average"/>
              </a:rPr>
              <a:t>This was our prototype.</a:t>
            </a:r>
          </a:p>
        </p:txBody>
      </p:sp>
      <p:pic>
        <p:nvPicPr>
          <p:cNvPr descr="20170314_174913.jpg"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2825" y="1826775"/>
            <a:ext cx="3347276" cy="251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Analysis for Prototype</a:t>
            </a:r>
          </a:p>
        </p:txBody>
      </p:sp>
      <p:pic>
        <p:nvPicPr>
          <p:cNvPr id="88" name="Shape 8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1152475"/>
            <a:ext cx="5511781" cy="34164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graphicFrame>
        <p:nvGraphicFramePr>
          <p:cNvPr id="89" name="Shape 89"/>
          <p:cNvGraphicFramePr/>
          <p:nvPr/>
        </p:nvGraphicFramePr>
        <p:xfrm>
          <a:off x="5823475" y="11451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{537A3B55-ED9F-43D1-AB7E-38AFCC75540B}</a:tableStyleId>
              </a:tblPr>
              <a:tblGrid>
                <a:gridCol w="1398175"/>
                <a:gridCol w="1398175"/>
              </a:tblGrid>
              <a:tr h="5641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Average: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9.337333333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641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Median: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9.25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641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Mode: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8.83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641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Minimum: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641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Maximum: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11.25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104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Standard Deviation: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1.130452864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Improvements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4261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decided to use a spoon instead of an arm and added some sticks to make it sturdier. We also chose to put weights on the bottom to hold it down. </a:t>
            </a:r>
          </a:p>
        </p:txBody>
      </p:sp>
      <p:pic>
        <p:nvPicPr>
          <p:cNvPr descr="20170320_094559.jpg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4700" y="445025"/>
            <a:ext cx="3259150" cy="434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Analysis for Final Product</a:t>
            </a:r>
          </a:p>
        </p:txBody>
      </p:sp>
      <p:pic>
        <p:nvPicPr>
          <p:cNvPr id="102" name="Shape 102" title="Final Test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712"/>
            <a:ext cx="5669770" cy="341639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graphicFrame>
        <p:nvGraphicFramePr>
          <p:cNvPr id="103" name="Shape 103"/>
          <p:cNvGraphicFramePr/>
          <p:nvPr/>
        </p:nvGraphicFramePr>
        <p:xfrm>
          <a:off x="5981475" y="1131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{537A3B55-ED9F-43D1-AB7E-38AFCC75540B}</a:tableStyleId>
              </a:tblPr>
              <a:tblGrid>
                <a:gridCol w="1347675"/>
                <a:gridCol w="1347675"/>
              </a:tblGrid>
              <a:tr h="570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Average: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10.00933333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70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Median: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9.71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70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Mode: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8.83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70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Maximum: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12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70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Minimum: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8.08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082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Standard Deviation: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1.080708367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Final Testing </a:t>
            </a:r>
          </a:p>
        </p:txBody>
      </p:sp>
      <p:graphicFrame>
        <p:nvGraphicFramePr>
          <p:cNvPr id="109" name="Shape 109"/>
          <p:cNvGraphicFramePr/>
          <p:nvPr/>
        </p:nvGraphicFramePr>
        <p:xfrm>
          <a:off x="5847875" y="361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{D6A2D538-4F17-438C-8065-A912BDE322E4}</a:tableStyleId>
              </a:tblPr>
              <a:tblGrid>
                <a:gridCol w="722325"/>
                <a:gridCol w="722325"/>
                <a:gridCol w="722325"/>
                <a:gridCol w="1019300"/>
              </a:tblGrid>
              <a:tr h="1610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Addison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Tim S.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34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Attempt: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Feet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Inches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Decimal Ft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34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9.5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34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10.83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34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9.25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34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8.58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</a:tr>
              <a:tr h="134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9.92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34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34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10.33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34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10.75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34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10.83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34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10.17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610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Mean Average: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10.02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99999"/>
                    </a:solidFill>
                  </a:tcPr>
                </a:tc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Stnd Error: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-0.02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99999"/>
                    </a:solidFill>
                  </a:tcPr>
                </a:tc>
              </a:tr>
              <a:tr h="1610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Sample Stnd Dev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0.74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99999"/>
                    </a:solidFill>
                  </a:tcPr>
                </a:tc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Median: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10.08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99999"/>
                    </a:solidFill>
                  </a:tcPr>
                </a:tc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Mode: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10.83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99999"/>
                    </a:solidFill>
                  </a:tcPr>
                </a:tc>
              </a:tr>
              <a:tr h="1610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Sum: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100.17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99999"/>
                    </a:solidFill>
                  </a:tcPr>
                </a:tc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Count: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99999"/>
                    </a:solidFill>
                  </a:tcPr>
                </a:tc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Minimum: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8.58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99999"/>
                    </a:solidFill>
                  </a:tcPr>
                </a:tc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Maximum: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10.83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99999"/>
                    </a:solidFill>
                  </a:tcPr>
                </a:tc>
              </a:tr>
              <a:tr h="251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</a:rPr>
                        <a:t>Range: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2.25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pic>
        <p:nvPicPr>
          <p:cNvPr id="110" name="Shape 11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00" y="1152250"/>
            <a:ext cx="5599900" cy="37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“Take-A-Ways” 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  <a:buChar char="-"/>
            </a:pPr>
            <a:r>
              <a:rPr lang="en" sz="2400"/>
              <a:t>Multiple test make for the best final product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  <a:buChar char="-"/>
            </a:pPr>
            <a:r>
              <a:rPr lang="en" sz="2400"/>
              <a:t>Teamwork</a:t>
            </a:r>
            <a:r>
              <a:rPr lang="en" sz="2400"/>
              <a:t> is key to the perfect project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  <a:buChar char="-"/>
            </a:pPr>
            <a:r>
              <a:rPr lang="en" sz="2400"/>
              <a:t>Time management is crucial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